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1" r:id="rId5"/>
    <p:sldId id="258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31"/>
    <p:restoredTop sz="95280"/>
  </p:normalViewPr>
  <p:slideViewPr>
    <p:cSldViewPr snapToGrid="0" snapToObjects="1">
      <p:cViewPr varScale="1">
        <p:scale>
          <a:sx n="98" d="100"/>
          <a:sy n="98" d="100"/>
        </p:scale>
        <p:origin x="32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35F2F0B-6E16-5A4F-8C68-413583ADB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605593"/>
              </p:ext>
            </p:extLst>
          </p:nvPr>
        </p:nvGraphicFramePr>
        <p:xfrm>
          <a:off x="927462" y="2460851"/>
          <a:ext cx="10476411" cy="19362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76411">
                  <a:extLst>
                    <a:ext uri="{9D8B030D-6E8A-4147-A177-3AD203B41FA5}">
                      <a16:colId xmlns:a16="http://schemas.microsoft.com/office/drawing/2014/main" val="512855561"/>
                    </a:ext>
                  </a:extLst>
                </a:gridCol>
              </a:tblGrid>
              <a:tr h="1936297">
                <a:tc>
                  <a:txBody>
                    <a:bodyPr/>
                    <a:lstStyle/>
                    <a:p>
                      <a:pPr algn="ctr" fontAlgn="b"/>
                      <a:r>
                        <a:rPr lang="en-IN" sz="6000" u="sng" strike="noStrike" dirty="0">
                          <a:solidFill>
                            <a:srgbClr val="FF0000"/>
                          </a:solidFill>
                          <a:effectLst/>
                          <a:latin typeface="American Typewriter" panose="02090604020004020304" pitchFamily="18" charset="77"/>
                        </a:rPr>
                        <a:t>HOW TO CHOOSE A DIRECT SELLING COMPANY</a:t>
                      </a:r>
                      <a:endParaRPr lang="en-IN" sz="6000" b="0" i="0" u="sng" strike="noStrike" dirty="0">
                        <a:solidFill>
                          <a:srgbClr val="FF0000"/>
                        </a:solidFill>
                        <a:effectLst/>
                        <a:latin typeface="American Typewriter" panose="02090604020004020304" pitchFamily="18" charset="77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43928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352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DB3E3-B8FE-824A-8E42-589BED7E5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7468" y="0"/>
            <a:ext cx="8911687" cy="1280890"/>
          </a:xfrm>
        </p:spPr>
        <p:txBody>
          <a:bodyPr>
            <a:noAutofit/>
          </a:bodyPr>
          <a:lstStyle/>
          <a:p>
            <a:pPr algn="ctr"/>
            <a:br>
              <a:rPr lang="en-US" dirty="0">
                <a:solidFill>
                  <a:srgbClr val="FF0000"/>
                </a:solidFill>
              </a:rPr>
            </a:br>
            <a:r>
              <a:rPr lang="en-US" sz="6000" dirty="0">
                <a:solidFill>
                  <a:srgbClr val="FF0000"/>
                </a:solidFill>
              </a:rPr>
              <a:t>PRODUCTS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8F7303D-BB0D-0248-B9C7-9BFD942D71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5098333"/>
              </p:ext>
            </p:extLst>
          </p:nvPr>
        </p:nvGraphicFramePr>
        <p:xfrm>
          <a:off x="2167468" y="1905000"/>
          <a:ext cx="8043332" cy="47399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43332">
                  <a:extLst>
                    <a:ext uri="{9D8B030D-6E8A-4147-A177-3AD203B41FA5}">
                      <a16:colId xmlns:a16="http://schemas.microsoft.com/office/drawing/2014/main" val="1865500741"/>
                    </a:ext>
                  </a:extLst>
                </a:gridCol>
              </a:tblGrid>
              <a:tr h="553852">
                <a:tc>
                  <a:txBody>
                    <a:bodyPr/>
                    <a:lstStyle/>
                    <a:p>
                      <a:pPr marL="514350" indent="-514350" algn="l" fontAlgn="b">
                        <a:buFont typeface="+mj-lt"/>
                        <a:buAutoNum type="arabicPeriod"/>
                      </a:pPr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1119624"/>
                  </a:ext>
                </a:extLst>
              </a:tr>
              <a:tr h="553852">
                <a:tc>
                  <a:txBody>
                    <a:bodyPr/>
                    <a:lstStyle/>
                    <a:p>
                      <a:pPr marL="0" indent="0" algn="l" fontAlgn="b">
                        <a:buFontTx/>
                        <a:buNone/>
                      </a:pPr>
                      <a:r>
                        <a:rPr lang="en-IN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. Need creating &amp; replacement </a:t>
                      </a:r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41617775"/>
                  </a:ext>
                </a:extLst>
              </a:tr>
              <a:tr h="553852">
                <a:tc>
                  <a:txBody>
                    <a:bodyPr/>
                    <a:lstStyle/>
                    <a:p>
                      <a:pPr marL="0" indent="0" algn="l" fontAlgn="b">
                        <a:buFontTx/>
                        <a:buNone/>
                      </a:pPr>
                      <a:r>
                        <a:rPr lang="en-IN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. Range &amp; Category </a:t>
                      </a:r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70437966"/>
                  </a:ext>
                </a:extLst>
              </a:tr>
              <a:tr h="553852">
                <a:tc>
                  <a:txBody>
                    <a:bodyPr/>
                    <a:lstStyle/>
                    <a:p>
                      <a:pPr marL="0" indent="0" algn="l" fontAlgn="b">
                        <a:buFontTx/>
                        <a:buNone/>
                      </a:pPr>
                      <a:r>
                        <a:rPr lang="en-IN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. Pricing  </a:t>
                      </a:r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02321833"/>
                  </a:ext>
                </a:extLst>
              </a:tr>
              <a:tr h="553852">
                <a:tc>
                  <a:txBody>
                    <a:bodyPr/>
                    <a:lstStyle/>
                    <a:p>
                      <a:pPr marL="0" indent="0" algn="l" fontAlgn="b">
                        <a:buFontTx/>
                        <a:buNone/>
                      </a:pPr>
                      <a:r>
                        <a:rPr lang="en-IN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. Quality</a:t>
                      </a:r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97391582"/>
                  </a:ext>
                </a:extLst>
              </a:tr>
              <a:tr h="553852">
                <a:tc>
                  <a:txBody>
                    <a:bodyPr/>
                    <a:lstStyle/>
                    <a:p>
                      <a:pPr marL="0" indent="0" algn="l" fontAlgn="b">
                        <a:buFontTx/>
                        <a:buNone/>
                      </a:pPr>
                      <a:r>
                        <a:rPr lang="en-US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.</a:t>
                      </a:r>
                      <a:r>
                        <a:rPr lang="en-IN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 BV</a:t>
                      </a:r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17512160"/>
                  </a:ext>
                </a:extLst>
              </a:tr>
              <a:tr h="55385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. Increasing Range </a:t>
                      </a:r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indent="0" algn="l" fontAlgn="b">
                        <a:buFontTx/>
                        <a:buNone/>
                      </a:pPr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4276515"/>
                  </a:ext>
                </a:extLst>
              </a:tr>
              <a:tr h="553852">
                <a:tc>
                  <a:txBody>
                    <a:bodyPr/>
                    <a:lstStyle/>
                    <a:p>
                      <a:pPr marL="0" indent="0" algn="l" fontAlgn="b">
                        <a:buFontTx/>
                        <a:buNone/>
                      </a:pPr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94580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7684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10511-B1C5-0748-A926-726EFBC17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656" y="25835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SALES AND MARKETING PLAN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670AD1B-151D-534B-9A59-A3A01D5F7C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8350890"/>
              </p:ext>
            </p:extLst>
          </p:nvPr>
        </p:nvGraphicFramePr>
        <p:xfrm>
          <a:off x="3030583" y="1096799"/>
          <a:ext cx="7247761" cy="55028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47761">
                  <a:extLst>
                    <a:ext uri="{9D8B030D-6E8A-4147-A177-3AD203B41FA5}">
                      <a16:colId xmlns:a16="http://schemas.microsoft.com/office/drawing/2014/main" val="1587714656"/>
                    </a:ext>
                  </a:extLst>
                </a:gridCol>
              </a:tblGrid>
              <a:tr h="410880">
                <a:tc>
                  <a:txBody>
                    <a:bodyPr/>
                    <a:lstStyle/>
                    <a:p>
                      <a:pPr algn="l" fontAlgn="b"/>
                      <a:endParaRPr lang="en-IN" sz="2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25679862"/>
                  </a:ext>
                </a:extLst>
              </a:tr>
              <a:tr h="410880">
                <a:tc>
                  <a:txBody>
                    <a:bodyPr/>
                    <a:lstStyle/>
                    <a:p>
                      <a:pPr algn="l" fontAlgn="b"/>
                      <a:r>
                        <a:rPr lang="en-IN" sz="2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Long term Plan </a:t>
                      </a:r>
                      <a:endParaRPr lang="en-IN" sz="2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2757962"/>
                  </a:ext>
                </a:extLst>
              </a:tr>
              <a:tr h="612284">
                <a:tc>
                  <a:txBody>
                    <a:bodyPr/>
                    <a:lstStyle/>
                    <a:p>
                      <a:pPr algn="l" fontAlgn="b"/>
                      <a:r>
                        <a:rPr lang="en-IN" sz="2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Money distribution system</a:t>
                      </a:r>
                      <a:endParaRPr lang="en-IN" sz="2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58355632"/>
                  </a:ext>
                </a:extLst>
              </a:tr>
              <a:tr h="612284">
                <a:tc>
                  <a:txBody>
                    <a:bodyPr/>
                    <a:lstStyle/>
                    <a:p>
                      <a:pPr algn="l" fontAlgn="b"/>
                      <a:r>
                        <a:rPr lang="en-IN" sz="2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Income of Bottom layer - Fast </a:t>
                      </a:r>
                      <a:endParaRPr lang="en-IN" sz="2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34146568"/>
                  </a:ext>
                </a:extLst>
              </a:tr>
              <a:tr h="410880">
                <a:tc>
                  <a:txBody>
                    <a:bodyPr/>
                    <a:lstStyle/>
                    <a:p>
                      <a:pPr algn="l" fontAlgn="b"/>
                      <a:r>
                        <a:rPr lang="en-IN" sz="2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Middle layer Growing </a:t>
                      </a:r>
                      <a:endParaRPr lang="en-IN" sz="2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56084665"/>
                  </a:ext>
                </a:extLst>
              </a:tr>
              <a:tr h="612284">
                <a:tc>
                  <a:txBody>
                    <a:bodyPr/>
                    <a:lstStyle/>
                    <a:p>
                      <a:pPr algn="l" fontAlgn="b"/>
                      <a:r>
                        <a:rPr lang="en-IN" sz="2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Upper layer - stable &amp; Growing </a:t>
                      </a:r>
                      <a:endParaRPr lang="en-IN" sz="2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3428771"/>
                  </a:ext>
                </a:extLst>
              </a:tr>
              <a:tr h="612284">
                <a:tc>
                  <a:txBody>
                    <a:bodyPr/>
                    <a:lstStyle/>
                    <a:p>
                      <a:pPr algn="l" fontAlgn="b"/>
                      <a:r>
                        <a:rPr lang="en-IN" sz="2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Relationship with the team</a:t>
                      </a:r>
                      <a:endParaRPr lang="en-IN" sz="2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1530553"/>
                  </a:ext>
                </a:extLst>
              </a:tr>
              <a:tr h="410880">
                <a:tc>
                  <a:txBody>
                    <a:bodyPr/>
                    <a:lstStyle/>
                    <a:p>
                      <a:pPr algn="l" fontAlgn="b"/>
                      <a:r>
                        <a:rPr lang="en-IN" sz="2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No manipulation </a:t>
                      </a:r>
                      <a:endParaRPr lang="en-IN" sz="2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05535623"/>
                  </a:ext>
                </a:extLst>
              </a:tr>
              <a:tr h="410880">
                <a:tc>
                  <a:txBody>
                    <a:bodyPr/>
                    <a:lstStyle/>
                    <a:p>
                      <a:pPr algn="l" fontAlgn="b"/>
                      <a:r>
                        <a:rPr lang="en-IN" sz="2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No hidden</a:t>
                      </a:r>
                      <a:r>
                        <a:rPr lang="hi-IN" sz="2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es</a:t>
                      </a:r>
                      <a:r>
                        <a:rPr lang="en-IN" sz="2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s </a:t>
                      </a:r>
                      <a:endParaRPr lang="en-IN" sz="2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37896949"/>
                  </a:ext>
                </a:extLst>
              </a:tr>
              <a:tr h="410880">
                <a:tc>
                  <a:txBody>
                    <a:bodyPr/>
                    <a:lstStyle/>
                    <a:p>
                      <a:pPr algn="l" fontAlgn="b"/>
                      <a:r>
                        <a:rPr lang="en-IN" sz="2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No </a:t>
                      </a:r>
                      <a:r>
                        <a:rPr lang="en-IN" sz="28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Ghudiyan</a:t>
                      </a:r>
                      <a:r>
                        <a:rPr lang="en-IN" sz="2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en-IN" sz="2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60918151"/>
                  </a:ext>
                </a:extLst>
              </a:tr>
              <a:tr h="410880">
                <a:tc>
                  <a:txBody>
                    <a:bodyPr/>
                    <a:lstStyle/>
                    <a:p>
                      <a:pPr algn="l" fontAlgn="b"/>
                      <a:r>
                        <a:rPr lang="en-IN" sz="2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Transparent </a:t>
                      </a:r>
                      <a:endParaRPr lang="en-IN" sz="2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38695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6218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96FE7-E741-9742-BA03-6983A6E59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Company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0684A-CD2B-AA49-A305-0ADA810C8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Age of the company</a:t>
            </a:r>
          </a:p>
          <a:p>
            <a:r>
              <a:rPr lang="en-US" sz="3600" dirty="0"/>
              <a:t>Credibility of the company</a:t>
            </a:r>
          </a:p>
          <a:p>
            <a:r>
              <a:rPr lang="en-US" sz="3600" dirty="0"/>
              <a:t>Leadership </a:t>
            </a:r>
          </a:p>
          <a:p>
            <a:r>
              <a:rPr lang="en-US" sz="3600" dirty="0"/>
              <a:t>System </a:t>
            </a:r>
          </a:p>
          <a:p>
            <a:r>
              <a:rPr lang="en-US" sz="3600" dirty="0"/>
              <a:t>Long term success stories </a:t>
            </a:r>
          </a:p>
          <a:p>
            <a:r>
              <a:rPr lang="en-US" sz="3600" dirty="0"/>
              <a:t>Financial health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735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7D47D-7CA4-CC49-BA0D-22DC26C4F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388979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rgbClr val="FF0000"/>
                </a:solidFill>
              </a:rPr>
              <a:t>			</a:t>
            </a:r>
            <a:r>
              <a:rPr lang="en-IN" sz="6700" dirty="0">
                <a:solidFill>
                  <a:srgbClr val="FF0000"/>
                </a:solidFill>
              </a:rPr>
              <a:t>	MANAGEMENT </a:t>
            </a:r>
            <a:br>
              <a:rPr lang="en-IN" dirty="0">
                <a:solidFill>
                  <a:srgbClr val="FF0000"/>
                </a:solidFill>
                <a:latin typeface="Calibri" panose="020F0502020204030204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26AB45B-8724-0B47-92D7-E7C4DFF426B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43200" y="2205447"/>
          <a:ext cx="7001691" cy="41164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01691">
                  <a:extLst>
                    <a:ext uri="{9D8B030D-6E8A-4147-A177-3AD203B41FA5}">
                      <a16:colId xmlns:a16="http://schemas.microsoft.com/office/drawing/2014/main" val="3876967159"/>
                    </a:ext>
                  </a:extLst>
                </a:gridCol>
              </a:tblGrid>
              <a:tr h="346508">
                <a:tc>
                  <a:txBody>
                    <a:bodyPr/>
                    <a:lstStyle/>
                    <a:p>
                      <a:pPr algn="l" fontAlgn="b"/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1030865"/>
                  </a:ext>
                </a:extLst>
              </a:tr>
              <a:tr h="346508">
                <a:tc>
                  <a:txBody>
                    <a:bodyPr/>
                    <a:lstStyle/>
                    <a:p>
                      <a:pPr marL="514350" indent="-5143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IN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Intention</a:t>
                      </a:r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30323529"/>
                  </a:ext>
                </a:extLst>
              </a:tr>
              <a:tr h="346508">
                <a:tc>
                  <a:txBody>
                    <a:bodyPr/>
                    <a:lstStyle/>
                    <a:p>
                      <a:pPr marL="514350" indent="-5143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IN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Thought Process </a:t>
                      </a:r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72898823"/>
                  </a:ext>
                </a:extLst>
              </a:tr>
              <a:tr h="346508">
                <a:tc>
                  <a:txBody>
                    <a:bodyPr/>
                    <a:lstStyle/>
                    <a:p>
                      <a:pPr marL="514350" indent="-5143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IN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Capability</a:t>
                      </a:r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55127804"/>
                  </a:ext>
                </a:extLst>
              </a:tr>
              <a:tr h="346508">
                <a:tc>
                  <a:txBody>
                    <a:bodyPr/>
                    <a:lstStyle/>
                    <a:p>
                      <a:pPr marL="514350" indent="-5143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IN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Experience </a:t>
                      </a:r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2508882"/>
                  </a:ext>
                </a:extLst>
              </a:tr>
              <a:tr h="346508">
                <a:tc>
                  <a:txBody>
                    <a:bodyPr/>
                    <a:lstStyle/>
                    <a:p>
                      <a:pPr marL="514350" indent="-5143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IN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Background </a:t>
                      </a:r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596305"/>
                  </a:ext>
                </a:extLst>
              </a:tr>
              <a:tr h="346508">
                <a:tc>
                  <a:txBody>
                    <a:bodyPr/>
                    <a:lstStyle/>
                    <a:p>
                      <a:pPr marL="514350" indent="-5143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IN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Vison</a:t>
                      </a:r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22844423"/>
                  </a:ext>
                </a:extLst>
              </a:tr>
              <a:tr h="626451">
                <a:tc>
                  <a:txBody>
                    <a:bodyPr/>
                    <a:lstStyle/>
                    <a:p>
                      <a:pPr marL="514350" indent="-5143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IN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Driven by employees or owner </a:t>
                      </a:r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07691181"/>
                  </a:ext>
                </a:extLst>
              </a:tr>
              <a:tr h="346508">
                <a:tc>
                  <a:txBody>
                    <a:bodyPr/>
                    <a:lstStyle/>
                    <a:p>
                      <a:pPr marL="514350" indent="-5143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IN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Focus of the owner </a:t>
                      </a:r>
                      <a:endParaRPr lang="en-IN" sz="2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23472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6911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86594-5C6F-AB42-8BDB-318E7060C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Upline Leadership </a:t>
            </a:r>
            <a:r>
              <a:rPr lang="en-IN" dirty="0"/>
              <a:t>&amp; System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AAD9F-9805-534F-932F-689D333F6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b="1" dirty="0"/>
          </a:p>
          <a:p>
            <a:pPr marL="0" indent="0">
              <a:buNone/>
            </a:pPr>
            <a:endParaRPr lang="en-IN" b="1" dirty="0"/>
          </a:p>
          <a:p>
            <a:pPr marL="0" indent="0">
              <a:buNone/>
            </a:pPr>
            <a:endParaRPr lang="en-IN" b="1" dirty="0"/>
          </a:p>
          <a:p>
            <a:pPr marL="0" indent="0">
              <a:buNone/>
            </a:pPr>
            <a:r>
              <a:rPr lang="en-IN" b="1" dirty="0"/>
              <a:t>							WINNING TEAM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7818482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201</TotalTime>
  <Words>109</Words>
  <Application>Microsoft Office PowerPoint</Application>
  <PresentationFormat>Widescreen</PresentationFormat>
  <Paragraphs>36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Wisp</vt:lpstr>
      <vt:lpstr>PowerPoint Presentation</vt:lpstr>
      <vt:lpstr> PRODUCTS </vt:lpstr>
      <vt:lpstr>SALES AND MARKETING PLAN </vt:lpstr>
      <vt:lpstr>Company   </vt:lpstr>
      <vt:lpstr>    MANAGEMENT  </vt:lpstr>
      <vt:lpstr>Upline Leadership &amp; System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SP Bharill</cp:lastModifiedBy>
  <cp:revision>8</cp:revision>
  <dcterms:created xsi:type="dcterms:W3CDTF">2020-01-31T15:25:01Z</dcterms:created>
  <dcterms:modified xsi:type="dcterms:W3CDTF">2026-03-29T02:58:18Z</dcterms:modified>
</cp:coreProperties>
</file>